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 varScale="1">
        <p:scale>
          <a:sx n="70" d="100"/>
          <a:sy n="70" d="100"/>
        </p:scale>
        <p:origin x="139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3285031"/>
      </p:ext>
    </p:extLst>
  </p:cSld>
  <p:clrMapOvr>
    <a:masterClrMapping/>
  </p:clrMapOvr>
  <p:transition spd="slow" advClick="0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8041126"/>
      </p:ext>
    </p:extLst>
  </p:cSld>
  <p:clrMapOvr>
    <a:masterClrMapping/>
  </p:clrMapOvr>
  <p:transition spd="slow"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286046"/>
      </p:ext>
    </p:extLst>
  </p:cSld>
  <p:clrMapOvr>
    <a:masterClrMapping/>
  </p:clrMapOvr>
  <p:transition spd="slow" advClick="0" advTm="5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5496698"/>
      </p:ext>
    </p:extLst>
  </p:cSld>
  <p:clrMapOvr>
    <a:masterClrMapping/>
  </p:clrMapOvr>
  <p:transition spd="slow" advClick="0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106025"/>
      </p:ext>
    </p:extLst>
  </p:cSld>
  <p:clrMapOvr>
    <a:masterClrMapping/>
  </p:clrMapOvr>
  <p:transition spd="slow" advClick="0"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1901089"/>
      </p:ext>
    </p:extLst>
  </p:cSld>
  <p:clrMapOvr>
    <a:masterClrMapping/>
  </p:clrMapOvr>
  <p:transition spd="slow" advClick="0" advTm="5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834763"/>
      </p:ext>
    </p:extLst>
  </p:cSld>
  <p:clrMapOvr>
    <a:masterClrMapping/>
  </p:clrMapOvr>
  <p:transition spd="slow" advClick="0" advTm="5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5784229"/>
      </p:ext>
    </p:extLst>
  </p:cSld>
  <p:clrMapOvr>
    <a:masterClrMapping/>
  </p:clrMapOvr>
  <p:transition spd="slow" advClick="0" advTm="5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515980"/>
      </p:ext>
    </p:extLst>
  </p:cSld>
  <p:clrMapOvr>
    <a:masterClrMapping/>
  </p:clrMapOvr>
  <p:transition spd="slow" advClick="0" advTm="5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1291790"/>
      </p:ext>
    </p:extLst>
  </p:cSld>
  <p:clrMapOvr>
    <a:masterClrMapping/>
  </p:clrMapOvr>
  <p:transition spd="slow" advClick="0" advTm="5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3366905"/>
      </p:ext>
    </p:extLst>
  </p:cSld>
  <p:clrMapOvr>
    <a:masterClrMapping/>
  </p:clrMapOvr>
  <p:transition spd="slow"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89484"/>
      </p:ext>
    </p:extLst>
  </p:cSld>
  <p:clrMapOvr>
    <a:masterClrMapping/>
  </p:clrMapOvr>
  <p:transition spd="slow" advClick="0" advTm="5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6249324"/>
      </p:ext>
    </p:extLst>
  </p:cSld>
  <p:clrMapOvr>
    <a:masterClrMapping/>
  </p:clrMapOvr>
  <p:transition spd="slow" advClick="0" advTm="5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8699881"/>
      </p:ext>
    </p:extLst>
  </p:cSld>
  <p:clrMapOvr>
    <a:masterClrMapping/>
  </p:clrMapOvr>
  <p:transition spd="slow" advClick="0" advTm="5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6487298"/>
      </p:ext>
    </p:extLst>
  </p:cSld>
  <p:clrMapOvr>
    <a:masterClrMapping/>
  </p:clrMapOvr>
  <p:transition spd="slow"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8400428"/>
      </p:ext>
    </p:extLst>
  </p:cSld>
  <p:clrMapOvr>
    <a:masterClrMapping/>
  </p:clrMapOvr>
  <p:transition spd="slow"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1749686"/>
      </p:ext>
    </p:extLst>
  </p:cSld>
  <p:clrMapOvr>
    <a:masterClrMapping/>
  </p:clrMapOvr>
  <p:transition spd="slow" advClick="0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523831"/>
      </p:ext>
    </p:extLst>
  </p:cSld>
  <p:clrMapOvr>
    <a:masterClrMapping/>
  </p:clrMapOvr>
  <p:transition spd="slow"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694767"/>
      </p:ext>
    </p:extLst>
  </p:cSld>
  <p:clrMapOvr>
    <a:masterClrMapping/>
  </p:clrMapOvr>
  <p:transition spd="slow"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4304545"/>
      </p:ext>
    </p:extLst>
  </p:cSld>
  <p:clrMapOvr>
    <a:masterClrMapping/>
  </p:clrMapOvr>
  <p:transition spd="slow"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7431117"/>
      </p:ext>
    </p:extLst>
  </p:cSld>
  <p:clrMapOvr>
    <a:masterClrMapping/>
  </p:clrMapOvr>
  <p:transition spd="slow" advClick="0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2574095"/>
      </p:ext>
    </p:extLst>
  </p:cSld>
  <p:clrMapOvr>
    <a:masterClrMapping/>
  </p:clrMapOvr>
  <p:transition spd="slow"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764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AC259-EBD3-4477-8ED1-9C4E8D32F78F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10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/>
              <a:t>15.01.2023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539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u7.eduusolie.ru/index.php/mi-rydom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hyperlink" Target="https://usolie-citi.ru/news/15775-usolskiy-detskiy-sad-pobeditel-konkursa-socialnogo-liderstva.html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usolie-citi.ru/news/18035-my-ryadom-itogi-socialnogo-proekta-dlya-osobyh-detey-v-usole.html" TargetMode="Externa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068960"/>
            <a:ext cx="7772400" cy="1470025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Проект «Мы рядом»</a:t>
            </a:r>
            <a:endParaRPr lang="uk-UA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66374" y="4178945"/>
            <a:ext cx="4006788" cy="72008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МБДОУ «Детский сад № 7»</a:t>
            </a:r>
            <a:endParaRPr lang="uk-UA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2420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«Социальные лидеры 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Усолья-Сибирского</a:t>
            </a: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</a:t>
            </a:r>
            <a:b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Госкорпорация «РОСАТОМ»</a:t>
            </a:r>
            <a:endParaRPr lang="uk-UA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tristan-lohengrin-could-we-dream-aga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64889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Администратор\Desktop\газ 001.jpg"/>
          <p:cNvPicPr>
            <a:picLocks noChangeAspect="1" noChangeArrowheads="1"/>
          </p:cNvPicPr>
          <p:nvPr/>
        </p:nvPicPr>
        <p:blipFill>
          <a:blip r:embed="rId2" cstate="print"/>
          <a:srcRect l="8170" t="5405"/>
          <a:stretch>
            <a:fillRect/>
          </a:stretch>
        </p:blipFill>
        <p:spPr bwMode="auto">
          <a:xfrm>
            <a:off x="1296279" y="1247806"/>
            <a:ext cx="2655632" cy="3549832"/>
          </a:xfrm>
          <a:prstGeom prst="rect">
            <a:avLst/>
          </a:prstGeom>
          <a:noFill/>
        </p:spPr>
      </p:pic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gray">
          <a:xfrm>
            <a:off x="2733641" y="4559648"/>
            <a:ext cx="49725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00</a:t>
            </a:r>
            <a:r>
              <a:rPr lang="ru-RU" sz="1600" dirty="0" smtClean="0">
                <a:solidFill>
                  <a:srgbClr val="FEFEFE"/>
                </a:solidFill>
              </a:rPr>
              <a:t>9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62593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10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966267" y="361508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30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black">
          <a:xfrm>
            <a:off x="2766367" y="3110260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50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black">
          <a:xfrm>
            <a:off x="3537892" y="264353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70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black">
          <a:xfrm>
            <a:off x="4293542" y="1500535"/>
            <a:ext cx="565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120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123602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49205" y="1247806"/>
            <a:ext cx="362158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 ЭТАП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Размещение ролика на сайте ДОУ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dirty="0">
                <a:latin typeface="Times New Roman" pitchFamily="18" charset="0"/>
                <a:cs typeface="Times New Roman" pitchFamily="18" charset="0"/>
                <a:hlinkClick r:id="rId3"/>
              </a:rPr>
              <a:t>https://dou7.eduusolie.ru/index.php/mi-rydom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Размещение статьи на информационном портале Усолье-сити  </a:t>
            </a:r>
            <a:r>
              <a:rPr lang="ru-RU" u="sng" dirty="0">
                <a:latin typeface="Times New Roman" pitchFamily="18" charset="0"/>
                <a:cs typeface="Times New Roman" pitchFamily="18" charset="0"/>
                <a:hlinkClick r:id="rId4"/>
              </a:rPr>
              <a:t>https://usolie-citi.ru/news/15775-usolskiy-detskiy-sad-pobeditel-konkursa-socialnogo-liderstva.html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(просмотров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10.01.2022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3120 просмотров)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Размещение статьи в СМИ (газета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Усольские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новости»)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Приобретение оборудования</a:t>
            </a:r>
          </a:p>
        </p:txBody>
      </p:sp>
      <p:pic>
        <p:nvPicPr>
          <p:cNvPr id="15" name="Picture 2" descr="C:\Users\Администратор\Desktop\газ 001.jpg"/>
          <p:cNvPicPr>
            <a:picLocks noChangeAspect="1" noChangeArrowheads="1"/>
          </p:cNvPicPr>
          <p:nvPr/>
        </p:nvPicPr>
        <p:blipFill>
          <a:blip r:embed="rId5" cstate="print"/>
          <a:srcRect t="5425" r="2223"/>
          <a:stretch>
            <a:fillRect/>
          </a:stretch>
        </p:blipFill>
        <p:spPr bwMode="auto">
          <a:xfrm>
            <a:off x="1897536" y="2258486"/>
            <a:ext cx="3282413" cy="41199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502176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gray">
          <a:xfrm>
            <a:off x="2733641" y="4559648"/>
            <a:ext cx="49725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00</a:t>
            </a:r>
            <a:r>
              <a:rPr lang="ru-RU" sz="1600" dirty="0" smtClean="0">
                <a:solidFill>
                  <a:srgbClr val="FEFEFE"/>
                </a:solidFill>
              </a:rPr>
              <a:t>9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62593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10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966267" y="361508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30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black">
          <a:xfrm>
            <a:off x="2766367" y="3110260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50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black">
          <a:xfrm>
            <a:off x="3537892" y="264353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70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black">
          <a:xfrm>
            <a:off x="4293542" y="1500535"/>
            <a:ext cx="565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120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79976" y="50471"/>
            <a:ext cx="6896267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1077" lvl="0" indent="-391077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ДИАГНОСТИЧЕСКИЙ МАТЕРИАЛ</a:t>
            </a:r>
          </a:p>
          <a:p>
            <a:pPr marL="391077" lvl="0" indent="-391077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МЕТОДИКА  ИССЛЕДОВАНИЯ  ИНТЕЛЛЕКТА  РЕБЁНКА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(чемодан </a:t>
            </a:r>
            <a:r>
              <a:rPr lang="ru-RU" sz="2300" dirty="0" err="1">
                <a:latin typeface="Times New Roman" pitchFamily="18" charset="0"/>
                <a:cs typeface="Times New Roman" pitchFamily="18" charset="0"/>
              </a:rPr>
              <a:t>Стребелевой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Е.А.)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комплект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№ 1 для возраста 2-3 года) </a:t>
            </a:r>
          </a:p>
        </p:txBody>
      </p:sp>
      <p:pic>
        <p:nvPicPr>
          <p:cNvPr id="13" name="Содержимое 3" descr="20220405_090632.jpg"/>
          <p:cNvPicPr>
            <a:picLocks noChangeAspect="1"/>
          </p:cNvPicPr>
          <p:nvPr/>
        </p:nvPicPr>
        <p:blipFill>
          <a:blip r:embed="rId2" cstate="print"/>
          <a:srcRect l="18177" r="13467" b="5872"/>
          <a:stretch>
            <a:fillRect/>
          </a:stretch>
        </p:blipFill>
        <p:spPr>
          <a:xfrm>
            <a:off x="1760234" y="1573965"/>
            <a:ext cx="6735749" cy="4910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7425736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0" descr="20220405_085909.jpg"/>
          <p:cNvPicPr>
            <a:picLocks noChangeAspect="1"/>
          </p:cNvPicPr>
          <p:nvPr/>
        </p:nvPicPr>
        <p:blipFill>
          <a:blip r:embed="rId2" cstate="print"/>
          <a:srcRect l="5077" r="17411"/>
          <a:stretch>
            <a:fillRect/>
          </a:stretch>
        </p:blipFill>
        <p:spPr>
          <a:xfrm>
            <a:off x="3841872" y="2994421"/>
            <a:ext cx="5048155" cy="3457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gray">
          <a:xfrm>
            <a:off x="2733641" y="4559648"/>
            <a:ext cx="49725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00</a:t>
            </a:r>
            <a:r>
              <a:rPr lang="ru-RU" sz="1600" dirty="0" smtClean="0">
                <a:solidFill>
                  <a:srgbClr val="FEFEFE"/>
                </a:solidFill>
              </a:rPr>
              <a:t>9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62593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10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966267" y="361508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30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black">
          <a:xfrm>
            <a:off x="2766367" y="3110260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50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black">
          <a:xfrm>
            <a:off x="3537892" y="264353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70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black">
          <a:xfrm>
            <a:off x="4293542" y="1500535"/>
            <a:ext cx="565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120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79976" y="50471"/>
            <a:ext cx="689626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1077" lvl="0" indent="-391077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Методика исследования интеллекта ребенка (чемодан </a:t>
            </a:r>
            <a:r>
              <a:rPr lang="ru-RU" sz="2300" b="1" dirty="0" err="1">
                <a:latin typeface="Times New Roman" pitchFamily="18" charset="0"/>
                <a:cs typeface="Times New Roman" pitchFamily="18" charset="0"/>
              </a:rPr>
              <a:t>Стребелевой</a:t>
            </a: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 Е.А.) комплект № 2 для возраста 3-7 лет) 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Содержимое 3" descr="20220405_090632.jpg"/>
          <p:cNvPicPr>
            <a:picLocks noChangeAspect="1"/>
          </p:cNvPicPr>
          <p:nvPr/>
        </p:nvPicPr>
        <p:blipFill>
          <a:blip r:embed="rId3" cstate="print"/>
          <a:srcRect l="5079" r="17474"/>
          <a:stretch>
            <a:fillRect/>
          </a:stretch>
        </p:blipFill>
        <p:spPr>
          <a:xfrm>
            <a:off x="1135344" y="1329680"/>
            <a:ext cx="4191098" cy="2872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4594666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gray">
          <a:xfrm>
            <a:off x="2733641" y="4559648"/>
            <a:ext cx="49725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00</a:t>
            </a:r>
            <a:r>
              <a:rPr lang="ru-RU" sz="1600" dirty="0" smtClean="0">
                <a:solidFill>
                  <a:srgbClr val="FEFEFE"/>
                </a:solidFill>
              </a:rPr>
              <a:t>9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62593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10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966267" y="361508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30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black">
          <a:xfrm>
            <a:off x="2766367" y="3110260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50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black">
          <a:xfrm>
            <a:off x="3537892" y="264353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70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black">
          <a:xfrm>
            <a:off x="4293542" y="1500535"/>
            <a:ext cx="565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120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249388"/>
            <a:ext cx="6896267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1077" lvl="0" indent="-391077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Материал для проведения 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занятий</a:t>
            </a:r>
          </a:p>
          <a:p>
            <a:pPr marL="391077" lvl="0" indent="-391077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Игровой набор Монтессори 20 в 1к. </a:t>
            </a:r>
          </a:p>
        </p:txBody>
      </p:sp>
      <p:pic>
        <p:nvPicPr>
          <p:cNvPr id="13" name="Содержимое 6" descr="20220404_112643.jpg"/>
          <p:cNvPicPr>
            <a:picLocks noChangeAspect="1"/>
          </p:cNvPicPr>
          <p:nvPr/>
        </p:nvPicPr>
        <p:blipFill>
          <a:blip r:embed="rId2" cstate="print"/>
          <a:srcRect l="5605" t="8699" r="19509" b="-623"/>
          <a:stretch>
            <a:fillRect/>
          </a:stretch>
        </p:blipFill>
        <p:spPr>
          <a:xfrm>
            <a:off x="1706881" y="1301788"/>
            <a:ext cx="7107585" cy="4626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0558337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gray">
          <a:xfrm>
            <a:off x="2733641" y="4559648"/>
            <a:ext cx="49725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00</a:t>
            </a:r>
            <a:r>
              <a:rPr lang="ru-RU" sz="1600" dirty="0" smtClean="0">
                <a:solidFill>
                  <a:srgbClr val="FEFEFE"/>
                </a:solidFill>
              </a:rPr>
              <a:t>9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62593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10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966267" y="361508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30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black">
          <a:xfrm>
            <a:off x="2766367" y="3110260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50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black">
          <a:xfrm>
            <a:off x="3537892" y="264353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70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black">
          <a:xfrm>
            <a:off x="4293542" y="1500535"/>
            <a:ext cx="565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120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249388"/>
            <a:ext cx="6896267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1077" lvl="0" indent="-391077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Материал для проведения </a:t>
            </a: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занятий</a:t>
            </a:r>
          </a:p>
          <a:p>
            <a:pPr marL="391077" lvl="0" indent="-391077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Игровой набор для раннего развития по методике </a:t>
            </a:r>
            <a:r>
              <a:rPr lang="ru-RU" sz="2300" dirty="0" err="1">
                <a:latin typeface="Times New Roman" pitchFamily="18" charset="0"/>
                <a:cs typeface="Times New Roman" pitchFamily="18" charset="0"/>
              </a:rPr>
              <a:t>Ф.Фрёбеля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Содержимое 8" descr="20220404_113243.jpg"/>
          <p:cNvPicPr>
            <a:picLocks noChangeAspect="1"/>
          </p:cNvPicPr>
          <p:nvPr/>
        </p:nvPicPr>
        <p:blipFill>
          <a:blip r:embed="rId2" cstate="print"/>
          <a:srcRect l="10954" t="8699" r="21292"/>
          <a:stretch>
            <a:fillRect/>
          </a:stretch>
        </p:blipFill>
        <p:spPr>
          <a:xfrm>
            <a:off x="1726514" y="1490249"/>
            <a:ext cx="6973404" cy="4983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068348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gray">
          <a:xfrm>
            <a:off x="2733641" y="4559648"/>
            <a:ext cx="49725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00</a:t>
            </a:r>
            <a:r>
              <a:rPr lang="ru-RU" sz="1600" dirty="0" smtClean="0">
                <a:solidFill>
                  <a:srgbClr val="FEFEFE"/>
                </a:solidFill>
              </a:rPr>
              <a:t>9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62593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10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966267" y="361508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30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black">
          <a:xfrm>
            <a:off x="2766367" y="3110260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50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black">
          <a:xfrm>
            <a:off x="3537892" y="264353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70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black">
          <a:xfrm>
            <a:off x="4293542" y="1500535"/>
            <a:ext cx="565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120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99930" y="310337"/>
            <a:ext cx="68962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1077" lvl="0" indent="-391077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2 ЭТАП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Мероприятия с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семьями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2115658"/>
            <a:ext cx="74888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Проведено: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Консультаций –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30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Диагностических обследований –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30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Обследовано -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20 семей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726537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gray">
          <a:xfrm>
            <a:off x="2733641" y="4559648"/>
            <a:ext cx="49725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00</a:t>
            </a:r>
            <a:r>
              <a:rPr lang="ru-RU" sz="1600" dirty="0" smtClean="0">
                <a:solidFill>
                  <a:srgbClr val="FEFEFE"/>
                </a:solidFill>
              </a:rPr>
              <a:t>9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62593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10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966267" y="361508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30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black">
          <a:xfrm>
            <a:off x="2766367" y="3110260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50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black">
          <a:xfrm>
            <a:off x="3537892" y="264353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70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88238" y="399465"/>
            <a:ext cx="68962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1077" lvl="0" indent="-391077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диагностики, консультаций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115616" y="949623"/>
            <a:ext cx="7704360" cy="5661248"/>
            <a:chOff x="671513" y="1320330"/>
            <a:chExt cx="9372599" cy="5999339"/>
          </a:xfrm>
        </p:grpSpPr>
        <p:pic>
          <p:nvPicPr>
            <p:cNvPr id="12" name="Объект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5" r="3370"/>
            <a:stretch/>
          </p:blipFill>
          <p:spPr>
            <a:xfrm>
              <a:off x="671513" y="4483392"/>
              <a:ext cx="4572000" cy="28362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Объект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83" y="4503538"/>
              <a:ext cx="4267729" cy="27959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Объект 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9257" y="1355563"/>
              <a:ext cx="4391164" cy="28362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Объект 9"/>
            <p:cNvPicPr>
              <a:picLocks noChangeAspect="1"/>
            </p:cNvPicPr>
            <p:nvPr/>
          </p:nvPicPr>
          <p:blipFill>
            <a:blip r:embed="rId5" cstate="print"/>
            <a:srcRect l="20151" t="25641"/>
            <a:stretch>
              <a:fillRect/>
            </a:stretch>
          </p:blipFill>
          <p:spPr>
            <a:xfrm>
              <a:off x="5791201" y="1320330"/>
              <a:ext cx="4238172" cy="28587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51251544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gray">
          <a:xfrm>
            <a:off x="2733641" y="4559648"/>
            <a:ext cx="49725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00</a:t>
            </a:r>
            <a:r>
              <a:rPr lang="ru-RU" sz="1600" dirty="0" smtClean="0">
                <a:solidFill>
                  <a:srgbClr val="FEFEFE"/>
                </a:solidFill>
              </a:rPr>
              <a:t>9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62593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10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black">
          <a:xfrm>
            <a:off x="3537892" y="264353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70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233609"/>
            <a:ext cx="7594699" cy="2662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 ЭТАП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3733800" algn="l"/>
              </a:tabLs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Размещение статьи на информационном портале Усолье-сити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https://usolie-citi.ru/news/18035-my-ryadom-itogi-socialnogo-proekta-dlya-osobyh-detey-v-usole.html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(просмотров на 10.01.2023 года –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1004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просмотра)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Размещение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статьи в СМИ (газета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«Усольские новости»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от 23 ноября 2022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года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Презентация опыта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работы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Коррекционно-развивающих занятий –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30 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1" t="17885" r="12152" b="19010"/>
          <a:stretch/>
        </p:blipFill>
        <p:spPr bwMode="auto">
          <a:xfrm>
            <a:off x="2705397" y="2932335"/>
            <a:ext cx="4408221" cy="359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315386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gray">
          <a:xfrm>
            <a:off x="2733641" y="4559648"/>
            <a:ext cx="49725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00</a:t>
            </a:r>
            <a:r>
              <a:rPr lang="ru-RU" sz="1600" dirty="0" smtClean="0">
                <a:solidFill>
                  <a:srgbClr val="FEFEFE"/>
                </a:solidFill>
              </a:rPr>
              <a:t>9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62593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10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966267" y="361508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30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black">
          <a:xfrm>
            <a:off x="2766367" y="3110260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50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black">
          <a:xfrm>
            <a:off x="3537892" y="264353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70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404664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КОРРЕКЦИОННО-РАЗВИВАЮЩИХ ЗАНЯТИЙ</a:t>
            </a:r>
            <a:endParaRPr lang="ru-RU" sz="2400" dirty="0"/>
          </a:p>
        </p:txBody>
      </p:sp>
      <p:pic>
        <p:nvPicPr>
          <p:cNvPr id="11" name="Объект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994" y="1531224"/>
            <a:ext cx="3327198" cy="2299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Объект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4"/>
          <a:stretch/>
        </p:blipFill>
        <p:spPr>
          <a:xfrm>
            <a:off x="5335697" y="1531224"/>
            <a:ext cx="3436591" cy="2299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Объект 10"/>
          <p:cNvPicPr>
            <a:picLocks noChangeAspect="1"/>
          </p:cNvPicPr>
          <p:nvPr/>
        </p:nvPicPr>
        <p:blipFill>
          <a:blip r:embed="rId4" cstate="print"/>
          <a:srcRect l="7479" t="9063" r="3617" b="7640"/>
          <a:stretch>
            <a:fillRect/>
          </a:stretch>
        </p:blipFill>
        <p:spPr>
          <a:xfrm>
            <a:off x="1798994" y="4122559"/>
            <a:ext cx="3327198" cy="2338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Объект 10"/>
          <p:cNvPicPr>
            <a:picLocks noChangeAspect="1"/>
          </p:cNvPicPr>
          <p:nvPr/>
        </p:nvPicPr>
        <p:blipFill>
          <a:blip r:embed="rId5" cstate="print"/>
          <a:srcRect t="3960" r="5849" b="8167"/>
          <a:stretch>
            <a:fillRect/>
          </a:stretch>
        </p:blipFill>
        <p:spPr>
          <a:xfrm>
            <a:off x="5357526" y="4062340"/>
            <a:ext cx="3436591" cy="2323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6766400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gray">
          <a:xfrm>
            <a:off x="2733641" y="4559648"/>
            <a:ext cx="49725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00</a:t>
            </a:r>
            <a:r>
              <a:rPr lang="ru-RU" sz="1600" dirty="0" smtClean="0">
                <a:solidFill>
                  <a:srgbClr val="FEFEFE"/>
                </a:solidFill>
              </a:rPr>
              <a:t>9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62593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10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966267" y="361508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30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black">
          <a:xfrm>
            <a:off x="2766367" y="3110260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50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black">
          <a:xfrm>
            <a:off x="3537892" y="264353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70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87342" y="401216"/>
            <a:ext cx="7200800" cy="1963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3200" b="1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Презентация опыта работы по </a:t>
            </a:r>
            <a:r>
              <a:rPr lang="ru-RU" sz="3200" b="1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проекту</a:t>
            </a:r>
          </a:p>
          <a:p>
            <a:pPr lvl="0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400" b="1" cap="all" dirty="0" smtClean="0">
                <a:latin typeface="Times New Roman" pitchFamily="18" charset="0"/>
                <a:ea typeface="+mj-ea"/>
                <a:cs typeface="Times New Roman" pitchFamily="18" charset="0"/>
              </a:rPr>
              <a:t>Форум </a:t>
            </a:r>
            <a:r>
              <a:rPr lang="ru-RU" sz="2400" b="1" cap="all" dirty="0">
                <a:latin typeface="Times New Roman" pitchFamily="18" charset="0"/>
                <a:ea typeface="+mj-ea"/>
                <a:cs typeface="Times New Roman" pitchFamily="18" charset="0"/>
              </a:rPr>
              <a:t>«мир семьи. страна детства»</a:t>
            </a:r>
          </a:p>
          <a:p>
            <a:pPr lvl="0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400" b="1" cap="all" dirty="0">
                <a:latin typeface="Times New Roman" pitchFamily="18" charset="0"/>
                <a:ea typeface="+mj-ea"/>
                <a:cs typeface="Times New Roman" pitchFamily="18" charset="0"/>
              </a:rPr>
              <a:t>Город  иркутск</a:t>
            </a:r>
          </a:p>
        </p:txBody>
      </p:sp>
      <p:pic>
        <p:nvPicPr>
          <p:cNvPr id="15" name="Объект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/>
          <a:stretch/>
        </p:blipFill>
        <p:spPr>
          <a:xfrm>
            <a:off x="1478359" y="2328305"/>
            <a:ext cx="3007815" cy="2968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Объект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904" y="2317976"/>
            <a:ext cx="2789378" cy="2942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Объект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305" y="4587142"/>
            <a:ext cx="3900788" cy="2202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0365142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/>
        </p:nvSpPr>
        <p:spPr bwMode="white">
          <a:xfrm>
            <a:off x="2356219" y="5066060"/>
            <a:ext cx="222682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EFEFE"/>
                </a:solidFill>
              </a:rPr>
              <a:t>Название графика</a:t>
            </a:r>
            <a:endParaRPr lang="en-US" sz="2000" b="1" dirty="0">
              <a:solidFill>
                <a:srgbClr val="FEFEFE"/>
              </a:solidFill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gray">
          <a:xfrm>
            <a:off x="2733641" y="4559648"/>
            <a:ext cx="49725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00</a:t>
            </a:r>
            <a:r>
              <a:rPr lang="ru-RU" sz="1600" dirty="0" smtClean="0">
                <a:solidFill>
                  <a:srgbClr val="FEFEFE"/>
                </a:solidFill>
              </a:rPr>
              <a:t>9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62593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10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gray">
          <a:xfrm>
            <a:off x="4319842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11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966267" y="361508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30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black">
          <a:xfrm>
            <a:off x="2766367" y="3110260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50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black">
          <a:xfrm>
            <a:off x="3537892" y="264353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70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black">
          <a:xfrm>
            <a:off x="4293542" y="1500535"/>
            <a:ext cx="565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120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90968" y="478770"/>
            <a:ext cx="69127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Кто-то, когда-то, должен ответить,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Высветив правду, истину вскрыв,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Что же такое – трудные дети?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Вечный вопрос и больной как нарыв.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Вот он сидит перед нами, глядите,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Сжался пружиной, отчаялся он,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Словно стена без дверей и без окон.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Вот они, главные истины эти: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Поздно заметили… поздно учли…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Нет! Не рождаются трудные дети!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Просто им вовремя не помогли.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С. Давидович)</a:t>
            </a:r>
          </a:p>
        </p:txBody>
      </p:sp>
    </p:spTree>
    <p:extLst>
      <p:ext uri="{BB962C8B-B14F-4D97-AF65-F5344CB8AC3E}">
        <p14:creationId xmlns:p14="http://schemas.microsoft.com/office/powerpoint/2010/main" val="973796614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gray">
          <a:xfrm>
            <a:off x="2733641" y="4559648"/>
            <a:ext cx="49725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00</a:t>
            </a:r>
            <a:r>
              <a:rPr lang="ru-RU" sz="1600" dirty="0" smtClean="0">
                <a:solidFill>
                  <a:srgbClr val="FEFEFE"/>
                </a:solidFill>
              </a:rPr>
              <a:t>9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62593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10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966267" y="361508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30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black">
          <a:xfrm>
            <a:off x="2766367" y="3110260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50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black">
          <a:xfrm>
            <a:off x="3537892" y="264353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70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99624" y="-9212"/>
            <a:ext cx="7200800" cy="1963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3200" b="1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Презентация опыта работы по проекту</a:t>
            </a:r>
          </a:p>
          <a:p>
            <a:pPr lvl="0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400" b="1" cap="all" dirty="0" smtClean="0">
                <a:latin typeface="Times New Roman" pitchFamily="18" charset="0"/>
                <a:ea typeface="+mj-ea"/>
                <a:cs typeface="Times New Roman" pitchFamily="18" charset="0"/>
              </a:rPr>
              <a:t>Педагогическая </a:t>
            </a:r>
            <a:r>
              <a:rPr lang="ru-RU" sz="2400" b="1" cap="all" dirty="0">
                <a:latin typeface="Times New Roman" pitchFamily="18" charset="0"/>
                <a:ea typeface="+mj-ea"/>
                <a:cs typeface="Times New Roman" pitchFamily="18" charset="0"/>
              </a:rPr>
              <a:t>конференция</a:t>
            </a:r>
          </a:p>
          <a:p>
            <a:pPr lvl="0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400" b="1" cap="all" dirty="0">
                <a:latin typeface="Times New Roman" pitchFamily="18" charset="0"/>
                <a:ea typeface="+mj-ea"/>
                <a:cs typeface="Times New Roman" pitchFamily="18" charset="0"/>
              </a:rPr>
              <a:t>Город </a:t>
            </a:r>
            <a:r>
              <a:rPr lang="ru-RU" sz="2400" b="1" cap="all" dirty="0" err="1">
                <a:latin typeface="Times New Roman" pitchFamily="18" charset="0"/>
                <a:ea typeface="+mj-ea"/>
                <a:cs typeface="Times New Roman" pitchFamily="18" charset="0"/>
              </a:rPr>
              <a:t>усолье</a:t>
            </a:r>
            <a:r>
              <a:rPr lang="ru-RU" sz="2400" b="1" cap="all" dirty="0">
                <a:latin typeface="Times New Roman" pitchFamily="18" charset="0"/>
                <a:ea typeface="+mj-ea"/>
                <a:cs typeface="Times New Roman" pitchFamily="18" charset="0"/>
              </a:rPr>
              <a:t>-сибирское</a:t>
            </a:r>
          </a:p>
        </p:txBody>
      </p:sp>
      <p:pic>
        <p:nvPicPr>
          <p:cNvPr id="12" name="Содержимое 5" descr="IMG_20220824_101400 (1).jpg"/>
          <p:cNvPicPr>
            <a:picLocks noChangeAspect="1"/>
          </p:cNvPicPr>
          <p:nvPr/>
        </p:nvPicPr>
        <p:blipFill>
          <a:blip r:embed="rId2" cstate="print"/>
          <a:srcRect t="15030"/>
          <a:stretch>
            <a:fillRect/>
          </a:stretch>
        </p:blipFill>
        <p:spPr>
          <a:xfrm>
            <a:off x="1859385" y="1836463"/>
            <a:ext cx="2953480" cy="2025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Содержимое 8" descr="IMG_20220824_094940.jpg"/>
          <p:cNvPicPr>
            <a:picLocks noChangeAspect="1"/>
          </p:cNvPicPr>
          <p:nvPr/>
        </p:nvPicPr>
        <p:blipFill>
          <a:blip r:embed="rId3" cstate="print"/>
          <a:srcRect l="19611" t="10775" r="6722" b="3171"/>
          <a:stretch>
            <a:fillRect/>
          </a:stretch>
        </p:blipFill>
        <p:spPr>
          <a:xfrm>
            <a:off x="5220072" y="1895680"/>
            <a:ext cx="2793160" cy="2025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Содержимое 5" descr="IMG_20220824_101400 (1).jpg"/>
          <p:cNvPicPr>
            <a:picLocks noChangeAspect="1"/>
          </p:cNvPicPr>
          <p:nvPr/>
        </p:nvPicPr>
        <p:blipFill>
          <a:blip r:embed="rId4" cstate="print"/>
          <a:srcRect t="8249" r="8514"/>
          <a:stretch>
            <a:fillRect/>
          </a:stretch>
        </p:blipFill>
        <p:spPr>
          <a:xfrm>
            <a:off x="1866645" y="4077700"/>
            <a:ext cx="2952329" cy="2119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Содержимое 5" descr="IMG_20220824_101400 (1).jpg"/>
          <p:cNvPicPr>
            <a:picLocks noChangeAspect="1"/>
          </p:cNvPicPr>
          <p:nvPr/>
        </p:nvPicPr>
        <p:blipFill>
          <a:blip r:embed="rId5" cstate="print"/>
          <a:srcRect t="16053"/>
          <a:stretch>
            <a:fillRect/>
          </a:stretch>
        </p:blipFill>
        <p:spPr>
          <a:xfrm>
            <a:off x="5149217" y="4077701"/>
            <a:ext cx="3095191" cy="2145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3956405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gray">
          <a:xfrm>
            <a:off x="2733641" y="4559648"/>
            <a:ext cx="49725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00</a:t>
            </a:r>
            <a:r>
              <a:rPr lang="ru-RU" sz="1600" dirty="0" smtClean="0">
                <a:solidFill>
                  <a:srgbClr val="FEFEFE"/>
                </a:solidFill>
              </a:rPr>
              <a:t>9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62593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10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966267" y="361508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30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black">
          <a:xfrm>
            <a:off x="2766367" y="3110260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50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black">
          <a:xfrm>
            <a:off x="3537892" y="264353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70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99624" y="126922"/>
            <a:ext cx="72008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900" b="1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Из книги отзывов родителей-участников проекта</a:t>
            </a:r>
            <a:endParaRPr lang="ru-RU" sz="2400" b="1" cap="all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9144" y="1166951"/>
            <a:ext cx="74612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«Очень благодарна специалистам проекта за оказанную помощь мне и моему ребёнку …»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«Хочу выразить благодарность педагогическому составу проекта за качественную диагностику, продуктивные занятия, за умение налаживать контакт с ребёнком с первых минут»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«Приношу свою благодарность за оказанную помощь родителям и ребёнку. Спасибо за внимание к нашей проблеме. Благодарю за прекрасные занятия. Ребёнок считает дни для похода к специалистам …»</a:t>
            </a:r>
          </a:p>
        </p:txBody>
      </p:sp>
    </p:spTree>
    <p:extLst>
      <p:ext uri="{BB962C8B-B14F-4D97-AF65-F5344CB8AC3E}">
        <p14:creationId xmlns:p14="http://schemas.microsoft.com/office/powerpoint/2010/main" val="3018769225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gray">
          <a:xfrm>
            <a:off x="2733641" y="4559648"/>
            <a:ext cx="49725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00</a:t>
            </a:r>
            <a:r>
              <a:rPr lang="ru-RU" sz="1600" dirty="0" smtClean="0">
                <a:solidFill>
                  <a:srgbClr val="FEFEFE"/>
                </a:solidFill>
              </a:rPr>
              <a:t>9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62593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10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966267" y="361508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30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black">
          <a:xfrm>
            <a:off x="2766367" y="3110260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50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black">
          <a:xfrm>
            <a:off x="3537892" y="264353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70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624870"/>
            <a:ext cx="72008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900" b="1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Из книги отзывов родителей-участников проекта</a:t>
            </a:r>
            <a:endParaRPr lang="ru-RU" sz="2400" b="1" cap="all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1906925"/>
            <a:ext cx="71287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«Спасибо за вашу важную, нужную и полезную работу с моим ребёнком. Было очень продуктивно, познавательно и интересно ….»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«Благодарна специалистам и организаторам данного мониторинга исследования детей, так необходимого в современных условиях жизни»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Родители-участники проекта надеются на дальнейшую реализацию проекта и продолжение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сотрудничества.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052448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gray">
          <a:xfrm>
            <a:off x="2733641" y="4559648"/>
            <a:ext cx="49725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00</a:t>
            </a:r>
            <a:r>
              <a:rPr lang="ru-RU" sz="1600" dirty="0" smtClean="0">
                <a:solidFill>
                  <a:srgbClr val="FEFEFE"/>
                </a:solidFill>
              </a:rPr>
              <a:t>9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62593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10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966267" y="361508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30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black">
          <a:xfrm>
            <a:off x="2766367" y="3110260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50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black">
          <a:xfrm>
            <a:off x="3537892" y="264353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70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31640" y="2471639"/>
            <a:ext cx="72008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900" b="1" cap="all" dirty="0" smtClean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СПАСИБО ЗА ВНИМАНИЕ!</a:t>
            </a:r>
            <a:endParaRPr lang="ru-RU" sz="2400" b="1" cap="all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246652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/>
        </p:nvSpPr>
        <p:spPr bwMode="white">
          <a:xfrm>
            <a:off x="2356219" y="5066060"/>
            <a:ext cx="222682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EFEFE"/>
                </a:solidFill>
              </a:rPr>
              <a:t>Название графика</a:t>
            </a:r>
            <a:endParaRPr lang="en-US" sz="2000" b="1" dirty="0">
              <a:solidFill>
                <a:srgbClr val="FEFEFE"/>
              </a:solidFill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gray">
          <a:xfrm>
            <a:off x="2733641" y="4559648"/>
            <a:ext cx="49725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00</a:t>
            </a:r>
            <a:r>
              <a:rPr lang="ru-RU" sz="1600" dirty="0" smtClean="0">
                <a:solidFill>
                  <a:srgbClr val="FEFEFE"/>
                </a:solidFill>
              </a:rPr>
              <a:t>9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62593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10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gray">
          <a:xfrm>
            <a:off x="4319842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11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966267" y="361508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30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black">
          <a:xfrm>
            <a:off x="2766367" y="3110260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50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black">
          <a:xfrm>
            <a:off x="3537892" y="264353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70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black">
          <a:xfrm>
            <a:off x="4293542" y="1500535"/>
            <a:ext cx="565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120</a:t>
            </a:r>
          </a:p>
        </p:txBody>
      </p:sp>
      <p:pic>
        <p:nvPicPr>
          <p:cNvPr id="12" name="Содержимое 7" descr="gra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7687" y="419859"/>
            <a:ext cx="4278000" cy="56014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76593" y="980728"/>
            <a:ext cx="340645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в нашем городе проживает очень много семей с детьми-инвалидами и детьми с ОВЗ и, к сожалению, число таких семей увеличивается с каждым годом. Часть детей не посещает дошкольные учреждения, являются неорганизованными.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Каждая семья, воспитывающая ребенка с отклонениями в развитии, имеет право на оказание комплексной помощи, включающей диагностику, консультирование и коррекционные мероприятия. </a:t>
            </a:r>
          </a:p>
        </p:txBody>
      </p:sp>
    </p:spTree>
    <p:extLst>
      <p:ext uri="{BB962C8B-B14F-4D97-AF65-F5344CB8AC3E}">
        <p14:creationId xmlns:p14="http://schemas.microsoft.com/office/powerpoint/2010/main" val="89596319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/>
        </p:nvSpPr>
        <p:spPr bwMode="white">
          <a:xfrm>
            <a:off x="2356219" y="5066060"/>
            <a:ext cx="222682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EFEFE"/>
                </a:solidFill>
              </a:rPr>
              <a:t>Название графика</a:t>
            </a:r>
            <a:endParaRPr lang="en-US" sz="2000" b="1" dirty="0">
              <a:solidFill>
                <a:srgbClr val="FEFEFE"/>
              </a:solidFill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gray">
          <a:xfrm>
            <a:off x="2733641" y="4559648"/>
            <a:ext cx="49725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00</a:t>
            </a:r>
            <a:r>
              <a:rPr lang="ru-RU" sz="1600" dirty="0" smtClean="0">
                <a:solidFill>
                  <a:srgbClr val="FEFEFE"/>
                </a:solidFill>
              </a:rPr>
              <a:t>9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62593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10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gray">
          <a:xfrm>
            <a:off x="4319842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11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966267" y="361508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30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black">
          <a:xfrm>
            <a:off x="2766367" y="3110260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50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black">
          <a:xfrm>
            <a:off x="3537892" y="264353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70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black">
          <a:xfrm>
            <a:off x="4293542" y="1500535"/>
            <a:ext cx="565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120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845483"/>
            <a:ext cx="763284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консультативно-диагностической помощи родителям (законным представителям) и повышение их психолого-педагогической компетентности в вопросах воспитания, обучения и развития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ребенка.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диагностика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особенностей развития интеллектуальной, эмоциональной и волевой сфер детей;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оказание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дошкольникам содействия в социализации;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информирование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(законных представителей) об учреждениях системы образования, которые могут оказать квалифицированную помощь ребенку в соответствии с его индивидуальными особенностями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997665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/>
        </p:nvSpPr>
        <p:spPr bwMode="white">
          <a:xfrm>
            <a:off x="2356219" y="5066060"/>
            <a:ext cx="222682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EFEFE"/>
                </a:solidFill>
              </a:rPr>
              <a:t>Название графика</a:t>
            </a:r>
            <a:endParaRPr lang="en-US" sz="2000" b="1" dirty="0">
              <a:solidFill>
                <a:srgbClr val="FEFEFE"/>
              </a:solidFill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gray">
          <a:xfrm>
            <a:off x="2733641" y="4559648"/>
            <a:ext cx="49725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00</a:t>
            </a:r>
            <a:r>
              <a:rPr lang="ru-RU" sz="1600" dirty="0" smtClean="0">
                <a:solidFill>
                  <a:srgbClr val="FEFEFE"/>
                </a:solidFill>
              </a:rPr>
              <a:t>9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62593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10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gray">
          <a:xfrm>
            <a:off x="4319842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11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966267" y="361508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30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black">
          <a:xfrm>
            <a:off x="2766367" y="3110260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50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black">
          <a:xfrm>
            <a:off x="3537892" y="264353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70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black">
          <a:xfrm>
            <a:off x="4293542" y="1500535"/>
            <a:ext cx="565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120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213132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реализации проекта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УСОЛЬЕ - СИБИРСКОЕ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437303" y="1402373"/>
            <a:ext cx="7277505" cy="3782486"/>
            <a:chOff x="876960" y="1239823"/>
            <a:chExt cx="9099774" cy="4538176"/>
          </a:xfrm>
        </p:grpSpPr>
        <p:pic>
          <p:nvPicPr>
            <p:cNvPr id="13" name="Picture 2" descr="ÐÐ°ÑÑÐ¸Ð½ÐºÐ¸ Ð¿Ð¾ Ð·Ð°Ð¿ÑÐ¾ÑÑ Ð£Ð¡ÐÐÐ¬Ð¡ÐÐÐ Ð ÐÐÐÐ"/>
            <p:cNvPicPr>
              <a:picLocks noChangeAspect="1" noChangeArrowheads="1"/>
            </p:cNvPicPr>
            <p:nvPr/>
          </p:nvPicPr>
          <p:blipFill>
            <a:blip r:embed="rId2" cstate="print"/>
            <a:srcRect l="14549" r="7053"/>
            <a:stretch>
              <a:fillRect/>
            </a:stretch>
          </p:blipFill>
          <p:spPr bwMode="auto">
            <a:xfrm>
              <a:off x="3493576" y="1239823"/>
              <a:ext cx="3536268" cy="4538176"/>
            </a:xfrm>
            <a:prstGeom prst="rect">
              <a:avLst/>
            </a:prstGeom>
            <a:noFill/>
          </p:spPr>
        </p:pic>
        <p:pic>
          <p:nvPicPr>
            <p:cNvPr id="14" name="Picture 4" descr="ÐÐ°ÑÑÐ¸Ð½ÐºÐ¸ Ð¿Ð¾ Ð·Ð°Ð¿ÑÐ¾ÑÑ Ð£ÑÐ¾Ð»ÑÑÐºÐ¸Ð¹ ÑÐ°Ð¹Ð¾Ð½ ÑÐ¼Ð±Ð»ÐµÐ¼Ð°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56009" y="1716075"/>
              <a:ext cx="2020725" cy="2364169"/>
            </a:xfrm>
            <a:prstGeom prst="rect">
              <a:avLst/>
            </a:prstGeom>
            <a:noFill/>
          </p:spPr>
        </p:pic>
        <p:pic>
          <p:nvPicPr>
            <p:cNvPr id="15" name="Picture 6" descr="ÐÐ°ÑÑÐ¸Ð½ÐºÐ¸ Ð¿Ð¾ Ð·Ð°Ð¿ÑÐ¾ÑÑ Ð£ÑÐ¾Ð»ÑÐµ-Ð¡Ð¸Ð±Ð¸ÑÑÐºÐ¾Ðµ ÑÐ¼Ð±Ð»ÐµÐ¼Ð°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76960" y="1636700"/>
              <a:ext cx="2009242" cy="2381265"/>
            </a:xfrm>
            <a:prstGeom prst="rect">
              <a:avLst/>
            </a:prstGeom>
            <a:noFill/>
          </p:spPr>
        </p:pic>
      </p:grpSp>
      <p:sp>
        <p:nvSpPr>
          <p:cNvPr id="3" name="Прямоугольник 2"/>
          <p:cNvSpPr/>
          <p:nvPr/>
        </p:nvSpPr>
        <p:spPr>
          <a:xfrm>
            <a:off x="2185342" y="5412228"/>
            <a:ext cx="64000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Адресная направленность проекта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семьи с детьми, имеющими отклонения в развитии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возрасте от 2  до 7 лет включительно </a:t>
            </a:r>
          </a:p>
        </p:txBody>
      </p:sp>
    </p:spTree>
    <p:extLst>
      <p:ext uri="{BB962C8B-B14F-4D97-AF65-F5344CB8AC3E}">
        <p14:creationId xmlns:p14="http://schemas.microsoft.com/office/powerpoint/2010/main" val="2557405666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gray">
          <a:xfrm>
            <a:off x="2733641" y="4559648"/>
            <a:ext cx="49725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00</a:t>
            </a:r>
            <a:r>
              <a:rPr lang="ru-RU" sz="1600" dirty="0" smtClean="0">
                <a:solidFill>
                  <a:srgbClr val="FEFEFE"/>
                </a:solidFill>
              </a:rPr>
              <a:t>9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62593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10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gray">
          <a:xfrm>
            <a:off x="4319842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11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966267" y="361508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30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black">
          <a:xfrm>
            <a:off x="2766367" y="3110260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50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black">
          <a:xfrm>
            <a:off x="3537892" y="264353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70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black">
          <a:xfrm>
            <a:off x="4293542" y="1500535"/>
            <a:ext cx="565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120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42268" y="519658"/>
            <a:ext cx="76328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источники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 проекта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828452"/>
            <a:ext cx="79928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необходимых для реализации мероприятий проекта, (всего) –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94500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рублей, в том числе: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объем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гранта, затраченных на приобретение диагностического оборудования –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40800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рублей;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объем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гранта, затраченных на приобретение оборудования для проведения коррекционно-развивающих занятий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53700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рублей</a:t>
            </a:r>
          </a:p>
        </p:txBody>
      </p:sp>
    </p:spTree>
    <p:extLst>
      <p:ext uri="{BB962C8B-B14F-4D97-AF65-F5344CB8AC3E}">
        <p14:creationId xmlns:p14="http://schemas.microsoft.com/office/powerpoint/2010/main" val="3076138224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gray">
          <a:xfrm>
            <a:off x="2733641" y="4559648"/>
            <a:ext cx="49725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00</a:t>
            </a:r>
            <a:r>
              <a:rPr lang="ru-RU" sz="1600" dirty="0" smtClean="0">
                <a:solidFill>
                  <a:srgbClr val="FEFEFE"/>
                </a:solidFill>
              </a:rPr>
              <a:t>9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62593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10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gray">
          <a:xfrm>
            <a:off x="4319842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11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966267" y="361508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30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black">
          <a:xfrm>
            <a:off x="2766367" y="3110260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50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black">
          <a:xfrm>
            <a:off x="3537892" y="264353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70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black">
          <a:xfrm>
            <a:off x="4293542" y="1500535"/>
            <a:ext cx="565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120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332592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67644" y="1214815"/>
            <a:ext cx="74168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1этап февраль-апрель 2022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Публикация в СМИ, создание видеоролика о проекте публикация в социальной сети, рассылка информационных писем, закупка материалов и оборудования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этап май-ноябрь 2022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Мероприятия с семьями (диагностика, занятия, консультации)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этап ноябрь-декабрь 2022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Подведение итогов (публикация в СМИ, создание банка методических рекомендаций, аналитический отчет)</a:t>
            </a:r>
          </a:p>
        </p:txBody>
      </p:sp>
    </p:spTree>
    <p:extLst>
      <p:ext uri="{BB962C8B-B14F-4D97-AF65-F5344CB8AC3E}">
        <p14:creationId xmlns:p14="http://schemas.microsoft.com/office/powerpoint/2010/main" val="337715398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gray">
          <a:xfrm>
            <a:off x="2733641" y="4559648"/>
            <a:ext cx="49725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00</a:t>
            </a:r>
            <a:r>
              <a:rPr lang="ru-RU" sz="1600" dirty="0" smtClean="0">
                <a:solidFill>
                  <a:srgbClr val="FEFEFE"/>
                </a:solidFill>
              </a:rPr>
              <a:t>9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62593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10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gray">
          <a:xfrm>
            <a:off x="4319842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11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966267" y="361508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30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black">
          <a:xfrm>
            <a:off x="2766367" y="3110260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50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black">
          <a:xfrm>
            <a:off x="3537892" y="264353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70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black">
          <a:xfrm>
            <a:off x="4293542" y="1500535"/>
            <a:ext cx="565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120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332592"/>
            <a:ext cx="76328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количества семей с детьми с проблемами в развитии, охваченных психолого-педагогическим сопровождением и получивших рекомендации от специалистов проекта по дальнейшему развитию ребенка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863941"/>
              </p:ext>
            </p:extLst>
          </p:nvPr>
        </p:nvGraphicFramePr>
        <p:xfrm>
          <a:off x="2028056" y="3712478"/>
          <a:ext cx="6096000" cy="21996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351834818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342159505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lvl="0"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МЕРОПРИЯТИЯ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/>
                      <a:endParaRPr lang="ru-RU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75140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ДИАГНОСТИЧЕСКОЕ ОБСЛЕДОВАНИЕ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КОНСУЛЬТИРОВАНИЕ</a:t>
                      </a:r>
                    </a:p>
                    <a:p>
                      <a:endParaRPr lang="ru-RU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6572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 ВВОДНЫХ ЗАНЯТИЙ</a:t>
                      </a:r>
                    </a:p>
                    <a:p>
                      <a:endParaRPr lang="ru-RU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(КОРРЕКТИРОВКА) ИНДИВИДУАЛЬНОГО МАРШРУТА РАЗВИТИЯ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22379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5738119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gray">
          <a:xfrm>
            <a:off x="2733641" y="4559648"/>
            <a:ext cx="49725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00</a:t>
            </a:r>
            <a:r>
              <a:rPr lang="ru-RU" sz="1600" dirty="0" smtClean="0">
                <a:solidFill>
                  <a:srgbClr val="FEFEFE"/>
                </a:solidFill>
              </a:rPr>
              <a:t>9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62593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10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gray">
          <a:xfrm>
            <a:off x="4319842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</a:t>
            </a:r>
            <a:r>
              <a:rPr lang="ru-RU" sz="1600" dirty="0" smtClean="0">
                <a:solidFill>
                  <a:srgbClr val="FEFEFE"/>
                </a:solidFill>
              </a:rPr>
              <a:t>11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966267" y="361508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30</a:t>
            </a: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black">
          <a:xfrm>
            <a:off x="2766367" y="3110260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50</a:t>
            </a: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black">
          <a:xfrm>
            <a:off x="3537892" y="2643535"/>
            <a:ext cx="43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70</a:t>
            </a: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black">
          <a:xfrm>
            <a:off x="4293542" y="1500535"/>
            <a:ext cx="565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EFEFE"/>
                </a:solidFill>
              </a:rPr>
              <a:t>120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123602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ДОКУМЕНТАЦИЯ ПО ПРОЕКТУ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71720" y="845483"/>
            <a:ext cx="79208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Журнал регистрации посещений семей с детьми с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ОВЗ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рамках проекта «Мы рядом»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Книга отзывов и предложений по проекту «Мы рядом»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Анкета для родителей «Ваше мнение  о результативности реализации проекта «Мы рядом»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Методика обследования познавательного развития, диагностическое обучение, качественная и количественная оценка действий ребенка 2-3 лет (3-4 лет, 4-5 лет, 5-6 лет, 6-7 лет)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Результаты обследования детей с разным уровнем познавательного развития 2-3 лет (3-4 лет, 4-5 лет, 5-6 лет, 6-7 лет)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Рекомендации к коррекционно-развивающему обучению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Индивидуальный маршрут развития ребенка</a:t>
            </a:r>
          </a:p>
        </p:txBody>
      </p:sp>
    </p:spTree>
    <p:extLst>
      <p:ext uri="{BB962C8B-B14F-4D97-AF65-F5344CB8AC3E}">
        <p14:creationId xmlns:p14="http://schemas.microsoft.com/office/powerpoint/2010/main" val="2132171655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1012</Words>
  <Application>Microsoft Office PowerPoint</Application>
  <PresentationFormat>Экран (4:3)</PresentationFormat>
  <Paragraphs>250</Paragraphs>
  <Slides>23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Times New Roman</vt:lpstr>
      <vt:lpstr>Wingdings</vt:lpstr>
      <vt:lpstr>Тема Office</vt:lpstr>
      <vt:lpstr>Специальное оформление</vt:lpstr>
      <vt:lpstr>Проект «Мы рядом»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 презентации</dc:title>
  <dc:creator>Павел</dc:creator>
  <cp:lastModifiedBy>Agent</cp:lastModifiedBy>
  <cp:revision>29</cp:revision>
  <dcterms:created xsi:type="dcterms:W3CDTF">2009-01-08T12:15:48Z</dcterms:created>
  <dcterms:modified xsi:type="dcterms:W3CDTF">2023-01-15T11:47:37Z</dcterms:modified>
</cp:coreProperties>
</file>